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EB074DF-DE56-4804-A3D6-94C879F6FDF5}">
  <a:tblStyle styleId="{CEB074DF-DE56-4804-A3D6-94C879F6F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slide" Target="slides/slide4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Inputs: pushbutton, switch, infrared sensor/line follower, temperature sensor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Outputs: servo motor, piezo buzzer, LEDs, DC motor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Inputs: pushbutton, switch, infrared sensor/line follower, temperature sensor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Outputs: servo motor, piezo buzzer, LEDs, DC motor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AB_WORDMARK_white_tagline.png" id="51" name="Shape 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7663" y="263128"/>
            <a:ext cx="3867000" cy="6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arduino.cc/reference/en/" TargetMode="External"/><Relationship Id="rId4" Type="http://schemas.openxmlformats.org/officeDocument/2006/relationships/hyperlink" Target="https://www.arduino.cc/reference/en/language/variables/data-types/void/" TargetMode="External"/><Relationship Id="rId9" Type="http://schemas.openxmlformats.org/officeDocument/2006/relationships/hyperlink" Target="https://www.arduino.cc/reference/en/language/functions/time/delay/" TargetMode="External"/><Relationship Id="rId5" Type="http://schemas.openxmlformats.org/officeDocument/2006/relationships/hyperlink" Target="https://www.arduino.cc/reference/en/language/structure/sketch/setup/" TargetMode="External"/><Relationship Id="rId6" Type="http://schemas.openxmlformats.org/officeDocument/2006/relationships/hyperlink" Target="https://www.arduino.cc/reference/en/language/functions/digital-io/pinmode/" TargetMode="External"/><Relationship Id="rId7" Type="http://schemas.openxmlformats.org/officeDocument/2006/relationships/hyperlink" Target="https://www.arduino.cc/en/Reference/Loop/" TargetMode="External"/><Relationship Id="rId8" Type="http://schemas.openxmlformats.org/officeDocument/2006/relationships/hyperlink" Target="https://www.arduino.cc/reference/en/language/functions/digital-io/digitalwrit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0" y="0"/>
            <a:ext cx="91440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Traffic Light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Teens Engineer Birmingham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Instructors : Allaire Doussan &amp; Mohsine Taarji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0729" y="2285074"/>
            <a:ext cx="1523100" cy="26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21611" l="0" r="0" t="0"/>
          <a:stretch/>
        </p:blipFill>
        <p:spPr>
          <a:xfrm>
            <a:off x="2830663" y="2285073"/>
            <a:ext cx="3421200" cy="26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2297450"/>
            <a:ext cx="2090100" cy="26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414425" y="1017725"/>
            <a:ext cx="46401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94150" y="1017725"/>
            <a:ext cx="42090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7193225" y="1152475"/>
            <a:ext cx="1742100" cy="19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14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4832400" y="445025"/>
            <a:ext cx="16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065900"/>
            <a:ext cx="2599692" cy="198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4">
            <a:alphaModFix/>
          </a:blip>
          <a:srcRect b="0" l="0" r="-4329" t="0"/>
          <a:stretch/>
        </p:blipFill>
        <p:spPr>
          <a:xfrm>
            <a:off x="4541025" y="3258450"/>
            <a:ext cx="2599700" cy="14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287" y="1152475"/>
            <a:ext cx="1741975" cy="1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3138" y="3258451"/>
            <a:ext cx="1679824" cy="167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13" y="1065900"/>
            <a:ext cx="1741975" cy="17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7850" y="2949600"/>
            <a:ext cx="1694700" cy="16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9">
            <a:alphaModFix/>
          </a:blip>
          <a:srcRect b="16315" l="14113" r="7651" t="9218"/>
          <a:stretch/>
        </p:blipFill>
        <p:spPr>
          <a:xfrm>
            <a:off x="2163925" y="1069529"/>
            <a:ext cx="1822550" cy="173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88" y="2949600"/>
            <a:ext cx="1859124" cy="18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83538" y="255747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Pushbutton</a:t>
            </a:r>
            <a:endParaRPr sz="1800"/>
          </a:p>
        </p:txBody>
      </p:sp>
      <p:sp>
        <p:nvSpPr>
          <p:cNvPr id="206" name="Shape 206"/>
          <p:cNvSpPr txBox="1"/>
          <p:nvPr/>
        </p:nvSpPr>
        <p:spPr>
          <a:xfrm>
            <a:off x="2163913" y="2598600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Switch</a:t>
            </a:r>
            <a:endParaRPr sz="1800"/>
          </a:p>
        </p:txBody>
      </p:sp>
      <p:sp>
        <p:nvSpPr>
          <p:cNvPr id="207" name="Shape 207"/>
          <p:cNvSpPr txBox="1"/>
          <p:nvPr/>
        </p:nvSpPr>
        <p:spPr>
          <a:xfrm>
            <a:off x="2163913" y="43925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Temperature Sensor</a:t>
            </a:r>
            <a:endParaRPr sz="1800"/>
          </a:p>
        </p:txBody>
      </p:sp>
      <p:sp>
        <p:nvSpPr>
          <p:cNvPr id="208" name="Shape 208"/>
          <p:cNvSpPr txBox="1"/>
          <p:nvPr/>
        </p:nvSpPr>
        <p:spPr>
          <a:xfrm>
            <a:off x="242088" y="45846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Microphone</a:t>
            </a:r>
            <a:endParaRPr sz="1800"/>
          </a:p>
        </p:txBody>
      </p:sp>
      <p:sp>
        <p:nvSpPr>
          <p:cNvPr id="209" name="Shape 209"/>
          <p:cNvSpPr txBox="1"/>
          <p:nvPr/>
        </p:nvSpPr>
        <p:spPr>
          <a:xfrm>
            <a:off x="5091763" y="46579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LEDs</a:t>
            </a:r>
            <a:endParaRPr sz="1800"/>
          </a:p>
        </p:txBody>
      </p:sp>
      <p:sp>
        <p:nvSpPr>
          <p:cNvPr id="210" name="Shape 210"/>
          <p:cNvSpPr txBox="1"/>
          <p:nvPr/>
        </p:nvSpPr>
        <p:spPr>
          <a:xfrm>
            <a:off x="7224425" y="46579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DC Motor</a:t>
            </a:r>
            <a:endParaRPr sz="1800"/>
          </a:p>
        </p:txBody>
      </p:sp>
      <p:sp>
        <p:nvSpPr>
          <p:cNvPr id="211" name="Shape 211"/>
          <p:cNvSpPr txBox="1"/>
          <p:nvPr/>
        </p:nvSpPr>
        <p:spPr>
          <a:xfrm>
            <a:off x="7224425" y="2790163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Piezo Buzzer</a:t>
            </a:r>
            <a:endParaRPr sz="1800"/>
          </a:p>
        </p:txBody>
      </p:sp>
      <p:sp>
        <p:nvSpPr>
          <p:cNvPr id="212" name="Shape 212"/>
          <p:cNvSpPr txBox="1"/>
          <p:nvPr/>
        </p:nvSpPr>
        <p:spPr>
          <a:xfrm>
            <a:off x="5091775" y="2807863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Servo Motor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Emitting Diodes (LEDs)</a:t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8550" y="1017725"/>
            <a:ext cx="2106900" cy="401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Shape 219"/>
          <p:cNvCxnSpPr/>
          <p:nvPr/>
        </p:nvCxnSpPr>
        <p:spPr>
          <a:xfrm flipH="1">
            <a:off x="4957175" y="2731125"/>
            <a:ext cx="1158000" cy="7596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20" name="Shape 220"/>
          <p:cNvCxnSpPr/>
          <p:nvPr/>
        </p:nvCxnSpPr>
        <p:spPr>
          <a:xfrm>
            <a:off x="2917445" y="2765187"/>
            <a:ext cx="1106400" cy="7896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sp>
        <p:nvSpPr>
          <p:cNvPr id="221" name="Shape 221"/>
          <p:cNvSpPr txBox="1"/>
          <p:nvPr/>
        </p:nvSpPr>
        <p:spPr>
          <a:xfrm>
            <a:off x="6115165" y="1993456"/>
            <a:ext cx="27204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The longer side is positive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726525" y="1993445"/>
            <a:ext cx="2605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The shorter side is negative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</a:t>
            </a:r>
            <a:endParaRPr/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15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Resistors </a:t>
            </a:r>
            <a:r>
              <a:rPr lang="en">
                <a:solidFill>
                  <a:srgbClr val="000000"/>
                </a:solidFill>
              </a:rPr>
              <a:t>are electrical components that </a:t>
            </a:r>
            <a:r>
              <a:rPr b="1" lang="en">
                <a:solidFill>
                  <a:srgbClr val="000000"/>
                </a:solidFill>
              </a:rPr>
              <a:t>resist</a:t>
            </a:r>
            <a:r>
              <a:rPr lang="en">
                <a:solidFill>
                  <a:srgbClr val="000000"/>
                </a:solidFill>
              </a:rPr>
              <a:t> electricity. 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Resistors</a:t>
            </a:r>
            <a:r>
              <a:rPr lang="en">
                <a:solidFill>
                  <a:srgbClr val="000000"/>
                </a:solidFill>
              </a:rPr>
              <a:t> are used to reduce the amount of electricity in a circuit. We do this to avoid damaging certain components.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Measured in ohms or kiloohms (kohms)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Color of bands tells you how much resistance a resistor has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12">
            <a:off x="1111001" y="3255687"/>
            <a:ext cx="3460700" cy="177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4">
            <a:alphaModFix/>
          </a:blip>
          <a:srcRect b="4" l="0" r="49894" t="50271"/>
          <a:stretch/>
        </p:blipFill>
        <p:spPr>
          <a:xfrm>
            <a:off x="4572063" y="3254975"/>
            <a:ext cx="3461400" cy="1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1329575"/>
            <a:ext cx="8520600" cy="17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resistor that looks like this one on your table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50876" l="24411" r="29029" t="18541"/>
          <a:stretch/>
        </p:blipFill>
        <p:spPr>
          <a:xfrm>
            <a:off x="3089624" y="284017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4539625" y="300687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3855675" y="293667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4172675" y="300687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311700" y="1288475"/>
            <a:ext cx="3695400" cy="3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 the value of this resistor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9" name="Shape 249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1" name="Shape 261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{CEB074DF-DE56-4804-A3D6-94C879F6FDF5}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Shape 271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Shape 272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4" name="Shape 274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{CEB074DF-DE56-4804-A3D6-94C879F6FDF5}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Shape 284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Shape 285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Shape 287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Shape 288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9" name="Shape 289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{CEB074DF-DE56-4804-A3D6-94C879F6FDF5}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6" name="Shape 296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{CEB074DF-DE56-4804-A3D6-94C879F6FDF5}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x10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7" name="Shape 297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Shape 300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Shape 301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6778650" y="2349525"/>
            <a:ext cx="1523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Shape 304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Shape 305"/>
          <p:cNvCxnSpPr/>
          <p:nvPr/>
        </p:nvCxnSpPr>
        <p:spPr>
          <a:xfrm>
            <a:off x="6704150" y="1305925"/>
            <a:ext cx="424500" cy="56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Shape 306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3" name="Shape 313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{CEB074DF-DE56-4804-A3D6-94C879F6FDF5}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x10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5% tolerance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Shape 317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Shape 318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6778650" y="2349525"/>
            <a:ext cx="1523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8232750" y="441302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Shape 322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Shape 323"/>
          <p:cNvCxnSpPr/>
          <p:nvPr/>
        </p:nvCxnSpPr>
        <p:spPr>
          <a:xfrm>
            <a:off x="6704150" y="1305925"/>
            <a:ext cx="424500" cy="56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Shape 324"/>
          <p:cNvCxnSpPr/>
          <p:nvPr/>
        </p:nvCxnSpPr>
        <p:spPr>
          <a:xfrm>
            <a:off x="7353350" y="1360775"/>
            <a:ext cx="1136100" cy="44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Shape 325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 Components</a:t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66755" l="49665" r="0" t="0"/>
          <a:stretch/>
        </p:blipFill>
        <p:spPr>
          <a:xfrm>
            <a:off x="1136950" y="3746877"/>
            <a:ext cx="2993700" cy="13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 b="0" l="0" r="49894" t="-1030"/>
          <a:stretch/>
        </p:blipFill>
        <p:spPr>
          <a:xfrm>
            <a:off x="1136950" y="1105800"/>
            <a:ext cx="2978700" cy="26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5450" y="1105800"/>
            <a:ext cx="3891600" cy="39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2" name="Shape 332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{CEB074DF-DE56-4804-A3D6-94C879F6FDF5}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x10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5% tolerance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Shape 336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Shape 337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6778650" y="2349525"/>
            <a:ext cx="1523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8232750" y="441302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Shape 341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Shape 342"/>
          <p:cNvCxnSpPr/>
          <p:nvPr/>
        </p:nvCxnSpPr>
        <p:spPr>
          <a:xfrm>
            <a:off x="6704150" y="1305925"/>
            <a:ext cx="424500" cy="56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Shape 343"/>
          <p:cNvCxnSpPr/>
          <p:nvPr/>
        </p:nvCxnSpPr>
        <p:spPr>
          <a:xfrm>
            <a:off x="7353350" y="1360775"/>
            <a:ext cx="1136100" cy="44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Shape 344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 txBox="1"/>
          <p:nvPr/>
        </p:nvSpPr>
        <p:spPr>
          <a:xfrm>
            <a:off x="311700" y="2412500"/>
            <a:ext cx="3845100" cy="26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33 x 10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330 ohm</a:t>
            </a:r>
            <a:r>
              <a:rPr lang="en" sz="2400"/>
              <a:t> or </a:t>
            </a:r>
            <a:r>
              <a:rPr b="1" lang="en" sz="2400"/>
              <a:t>330 ohm resistor</a:t>
            </a:r>
            <a:endParaRPr b="1" sz="2400"/>
          </a:p>
        </p:txBody>
      </p:sp>
      <p:cxnSp>
        <p:nvCxnSpPr>
          <p:cNvPr id="346" name="Shape 346"/>
          <p:cNvCxnSpPr/>
          <p:nvPr/>
        </p:nvCxnSpPr>
        <p:spPr>
          <a:xfrm>
            <a:off x="911350" y="2933775"/>
            <a:ext cx="0" cy="474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your board is unplugged!</a:t>
            </a:r>
            <a:endParaRPr/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1349" y="1768937"/>
            <a:ext cx="2282700" cy="2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88" y="1358525"/>
            <a:ext cx="2401800" cy="31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6313" y="2195975"/>
            <a:ext cx="1560600" cy="15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9825" y="1506400"/>
            <a:ext cx="32433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LED with a constant power supply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Circuit</a:t>
            </a:r>
            <a:endParaRPr/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125" y="1017725"/>
            <a:ext cx="5650050" cy="39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183325" y="3053725"/>
            <a:ext cx="1069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5V</a:t>
            </a:r>
            <a:endParaRPr b="1" sz="3000">
              <a:solidFill>
                <a:srgbClr val="980000"/>
              </a:solidFill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183325" y="2143800"/>
            <a:ext cx="1069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GND</a:t>
            </a:r>
            <a:endParaRPr b="1" sz="3000"/>
          </a:p>
        </p:txBody>
      </p:sp>
      <p:cxnSp>
        <p:nvCxnSpPr>
          <p:cNvPr id="369" name="Shape 369"/>
          <p:cNvCxnSpPr/>
          <p:nvPr/>
        </p:nvCxnSpPr>
        <p:spPr>
          <a:xfrm flipH="1" rot="10800000">
            <a:off x="1035550" y="3346125"/>
            <a:ext cx="676200" cy="8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Shape 370"/>
          <p:cNvCxnSpPr/>
          <p:nvPr/>
        </p:nvCxnSpPr>
        <p:spPr>
          <a:xfrm>
            <a:off x="1215250" y="2447650"/>
            <a:ext cx="2781600" cy="308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Shape 371"/>
          <p:cNvSpPr txBox="1"/>
          <p:nvPr/>
        </p:nvSpPr>
        <p:spPr>
          <a:xfrm>
            <a:off x="7223175" y="1996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Negative Side</a:t>
            </a:r>
            <a:endParaRPr sz="3000"/>
          </a:p>
        </p:txBody>
      </p:sp>
      <p:sp>
        <p:nvSpPr>
          <p:cNvPr id="372" name="Shape 372"/>
          <p:cNvSpPr txBox="1"/>
          <p:nvPr/>
        </p:nvSpPr>
        <p:spPr>
          <a:xfrm>
            <a:off x="7298550" y="3115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80000"/>
                </a:solidFill>
              </a:rPr>
              <a:t>Positive Side</a:t>
            </a:r>
            <a:endParaRPr sz="3000">
              <a:solidFill>
                <a:srgbClr val="980000"/>
              </a:solidFill>
            </a:endParaRPr>
          </a:p>
        </p:txBody>
      </p:sp>
      <p:cxnSp>
        <p:nvCxnSpPr>
          <p:cNvPr id="373" name="Shape 373"/>
          <p:cNvCxnSpPr>
            <a:stCxn id="372" idx="1"/>
          </p:cNvCxnSpPr>
          <p:nvPr/>
        </p:nvCxnSpPr>
        <p:spPr>
          <a:xfrm rot="10800000">
            <a:off x="5776950" y="3149400"/>
            <a:ext cx="1521600" cy="394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Shape 374"/>
          <p:cNvCxnSpPr>
            <a:stCxn id="371" idx="1"/>
          </p:cNvCxnSpPr>
          <p:nvPr/>
        </p:nvCxnSpPr>
        <p:spPr>
          <a:xfrm flipH="1">
            <a:off x="5733975" y="2424600"/>
            <a:ext cx="1489200" cy="45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Shape 375"/>
          <p:cNvSpPr/>
          <p:nvPr/>
        </p:nvSpPr>
        <p:spPr>
          <a:xfrm>
            <a:off x="7754775" y="1283725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Shape 376"/>
          <p:cNvCxnSpPr/>
          <p:nvPr/>
        </p:nvCxnSpPr>
        <p:spPr>
          <a:xfrm>
            <a:off x="7904625" y="1618675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Shape 377"/>
          <p:cNvSpPr/>
          <p:nvPr/>
        </p:nvSpPr>
        <p:spPr>
          <a:xfrm>
            <a:off x="7830150" y="4234650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" name="Shape 378"/>
          <p:cNvCxnSpPr/>
          <p:nvPr/>
        </p:nvCxnSpPr>
        <p:spPr>
          <a:xfrm>
            <a:off x="7980000" y="4569600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Shape 379"/>
          <p:cNvCxnSpPr/>
          <p:nvPr/>
        </p:nvCxnSpPr>
        <p:spPr>
          <a:xfrm>
            <a:off x="8200650" y="4351050"/>
            <a:ext cx="3600" cy="4434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Shape 380"/>
          <p:cNvSpPr txBox="1"/>
          <p:nvPr/>
        </p:nvSpPr>
        <p:spPr>
          <a:xfrm>
            <a:off x="4758875" y="1618675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4758875" y="107515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4670113" y="227055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383" name="Shape 383"/>
          <p:cNvSpPr txBox="1"/>
          <p:nvPr/>
        </p:nvSpPr>
        <p:spPr>
          <a:xfrm>
            <a:off x="4670125" y="357430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4670125" y="2922425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4670125" y="413870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the LED to blink using a Digital Input/Output (DIO) pin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 b="0" l="3362" r="0" t="0"/>
          <a:stretch/>
        </p:blipFill>
        <p:spPr>
          <a:xfrm>
            <a:off x="1612025" y="1060525"/>
            <a:ext cx="5611161" cy="39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Power Source From 5V to Pin 13</a:t>
            </a:r>
            <a:endParaRPr/>
          </a:p>
        </p:txBody>
      </p:sp>
      <p:sp>
        <p:nvSpPr>
          <p:cNvPr id="397" name="Shape 397"/>
          <p:cNvSpPr txBox="1"/>
          <p:nvPr/>
        </p:nvSpPr>
        <p:spPr>
          <a:xfrm>
            <a:off x="16375" y="2926875"/>
            <a:ext cx="14037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Change 5V to Pin 13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183325" y="2143800"/>
            <a:ext cx="1069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GND</a:t>
            </a:r>
            <a:endParaRPr b="1" sz="3000"/>
          </a:p>
        </p:txBody>
      </p:sp>
      <p:cxnSp>
        <p:nvCxnSpPr>
          <p:cNvPr id="399" name="Shape 399"/>
          <p:cNvCxnSpPr/>
          <p:nvPr/>
        </p:nvCxnSpPr>
        <p:spPr>
          <a:xfrm flipH="1" rot="10800000">
            <a:off x="1287375" y="3350475"/>
            <a:ext cx="548400" cy="8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Shape 400"/>
          <p:cNvCxnSpPr/>
          <p:nvPr/>
        </p:nvCxnSpPr>
        <p:spPr>
          <a:xfrm>
            <a:off x="1215250" y="2447650"/>
            <a:ext cx="2824200" cy="31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Shape 401"/>
          <p:cNvSpPr txBox="1"/>
          <p:nvPr/>
        </p:nvSpPr>
        <p:spPr>
          <a:xfrm>
            <a:off x="7223175" y="1996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Negative Side</a:t>
            </a:r>
            <a:endParaRPr sz="3000"/>
          </a:p>
        </p:txBody>
      </p:sp>
      <p:sp>
        <p:nvSpPr>
          <p:cNvPr id="402" name="Shape 402"/>
          <p:cNvSpPr txBox="1"/>
          <p:nvPr/>
        </p:nvSpPr>
        <p:spPr>
          <a:xfrm>
            <a:off x="7298550" y="3115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80000"/>
                </a:solidFill>
              </a:rPr>
              <a:t>Positive Side</a:t>
            </a:r>
            <a:endParaRPr sz="3000">
              <a:solidFill>
                <a:srgbClr val="980000"/>
              </a:solidFill>
            </a:endParaRPr>
          </a:p>
        </p:txBody>
      </p:sp>
      <p:cxnSp>
        <p:nvCxnSpPr>
          <p:cNvPr id="403" name="Shape 403"/>
          <p:cNvCxnSpPr>
            <a:stCxn id="402" idx="1"/>
          </p:cNvCxnSpPr>
          <p:nvPr/>
        </p:nvCxnSpPr>
        <p:spPr>
          <a:xfrm rot="10800000">
            <a:off x="5776950" y="3149400"/>
            <a:ext cx="1521600" cy="394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Shape 404"/>
          <p:cNvCxnSpPr>
            <a:stCxn id="401" idx="1"/>
          </p:cNvCxnSpPr>
          <p:nvPr/>
        </p:nvCxnSpPr>
        <p:spPr>
          <a:xfrm flipH="1">
            <a:off x="5733975" y="2424600"/>
            <a:ext cx="1489200" cy="45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Shape 405"/>
          <p:cNvSpPr/>
          <p:nvPr/>
        </p:nvSpPr>
        <p:spPr>
          <a:xfrm>
            <a:off x="7754775" y="1283725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Shape 406"/>
          <p:cNvCxnSpPr/>
          <p:nvPr/>
        </p:nvCxnSpPr>
        <p:spPr>
          <a:xfrm>
            <a:off x="7904625" y="1618675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Shape 407"/>
          <p:cNvSpPr/>
          <p:nvPr/>
        </p:nvSpPr>
        <p:spPr>
          <a:xfrm>
            <a:off x="7830150" y="4234650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Shape 408"/>
          <p:cNvCxnSpPr/>
          <p:nvPr/>
        </p:nvCxnSpPr>
        <p:spPr>
          <a:xfrm>
            <a:off x="7980000" y="4569600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Shape 409"/>
          <p:cNvCxnSpPr/>
          <p:nvPr/>
        </p:nvCxnSpPr>
        <p:spPr>
          <a:xfrm>
            <a:off x="8200650" y="4351050"/>
            <a:ext cx="3600" cy="4434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Shape 410"/>
          <p:cNvCxnSpPr/>
          <p:nvPr/>
        </p:nvCxnSpPr>
        <p:spPr>
          <a:xfrm flipH="1" rot="10800000">
            <a:off x="1360750" y="2901250"/>
            <a:ext cx="2755500" cy="325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Blink example in Arduino</a:t>
            </a:r>
            <a:endParaRPr/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325" y="2085825"/>
            <a:ext cx="1952400" cy="19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7800" y="1089825"/>
            <a:ext cx="5864400" cy="39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 in your board and select the serial port</a:t>
            </a:r>
            <a:endParaRPr/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3">
            <a:alphaModFix/>
          </a:blip>
          <a:srcRect b="37137" l="3966" r="0" t="4688"/>
          <a:stretch/>
        </p:blipFill>
        <p:spPr>
          <a:xfrm>
            <a:off x="2698625" y="1229925"/>
            <a:ext cx="6259500" cy="37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375" y="1229925"/>
            <a:ext cx="1649100" cy="212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lnmh9ip6v2uc.cloudfront.net/images/products/1/1/3/0/1/11301-01.jpg" id="425" name="Shape 4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575" y="3454850"/>
            <a:ext cx="1490700" cy="1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445025"/>
            <a:ext cx="149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endParaRPr/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50" y="1346100"/>
            <a:ext cx="7886100" cy="336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Shape 432"/>
          <p:cNvCxnSpPr/>
          <p:nvPr/>
        </p:nvCxnSpPr>
        <p:spPr>
          <a:xfrm flipH="1">
            <a:off x="834050" y="903975"/>
            <a:ext cx="2260500" cy="69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Shape 433"/>
          <p:cNvSpPr txBox="1"/>
          <p:nvPr/>
        </p:nvSpPr>
        <p:spPr>
          <a:xfrm>
            <a:off x="3094550" y="639925"/>
            <a:ext cx="3950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*read comments for hints*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your code to the board</a:t>
            </a:r>
            <a:endParaRPr/>
          </a:p>
        </p:txBody>
      </p:sp>
      <p:pic>
        <p:nvPicPr>
          <p:cNvPr id="439" name="Shape 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888" y="1197262"/>
            <a:ext cx="6792900" cy="331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Shape 440"/>
          <p:cNvCxnSpPr>
            <a:stCxn id="441" idx="3"/>
          </p:cNvCxnSpPr>
          <p:nvPr/>
        </p:nvCxnSpPr>
        <p:spPr>
          <a:xfrm>
            <a:off x="1864688" y="3017462"/>
            <a:ext cx="1356600" cy="363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sp>
        <p:nvSpPr>
          <p:cNvPr id="441" name="Shape 441"/>
          <p:cNvSpPr txBox="1"/>
          <p:nvPr/>
        </p:nvSpPr>
        <p:spPr>
          <a:xfrm>
            <a:off x="126488" y="2601512"/>
            <a:ext cx="1738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Click here to upload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Breadboard vs Old Breadboard Circuit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750" y="1003725"/>
            <a:ext cx="5942501" cy="3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75" y="1584825"/>
            <a:ext cx="2370900" cy="27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do traffic lights work?</a:t>
            </a:r>
            <a:endParaRPr/>
          </a:p>
        </p:txBody>
      </p:sp>
      <p:pic>
        <p:nvPicPr>
          <p:cNvPr id="447" name="Shape 4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3450" y="1017727"/>
            <a:ext cx="3977100" cy="38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Single Traffic</a:t>
            </a:r>
            <a:r>
              <a:rPr lang="en">
                <a:solidFill>
                  <a:srgbClr val="000000"/>
                </a:solidFill>
              </a:rPr>
              <a:t> Light Circuit</a:t>
            </a:r>
            <a:endParaRPr/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425" y="1017725"/>
            <a:ext cx="5773162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 txBox="1"/>
          <p:nvPr/>
        </p:nvSpPr>
        <p:spPr>
          <a:xfrm>
            <a:off x="7198675" y="9729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Negative Side</a:t>
            </a:r>
            <a:endParaRPr sz="3000"/>
          </a:p>
        </p:txBody>
      </p:sp>
      <p:sp>
        <p:nvSpPr>
          <p:cNvPr id="455" name="Shape 455"/>
          <p:cNvSpPr txBox="1"/>
          <p:nvPr/>
        </p:nvSpPr>
        <p:spPr>
          <a:xfrm>
            <a:off x="7261300" y="2254225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80000"/>
                </a:solidFill>
              </a:rPr>
              <a:t>Positive Side</a:t>
            </a:r>
            <a:endParaRPr sz="3000">
              <a:solidFill>
                <a:srgbClr val="980000"/>
              </a:solidFill>
            </a:endParaRPr>
          </a:p>
        </p:txBody>
      </p:sp>
      <p:cxnSp>
        <p:nvCxnSpPr>
          <p:cNvPr id="456" name="Shape 456"/>
          <p:cNvCxnSpPr/>
          <p:nvPr/>
        </p:nvCxnSpPr>
        <p:spPr>
          <a:xfrm rot="10800000">
            <a:off x="5969375" y="2403013"/>
            <a:ext cx="1521600" cy="394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Shape 457"/>
          <p:cNvCxnSpPr/>
          <p:nvPr/>
        </p:nvCxnSpPr>
        <p:spPr>
          <a:xfrm flipH="1">
            <a:off x="5969375" y="1624975"/>
            <a:ext cx="1489200" cy="45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Shape 458"/>
          <p:cNvSpPr/>
          <p:nvPr/>
        </p:nvSpPr>
        <p:spPr>
          <a:xfrm>
            <a:off x="7730275" y="260025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7792900" y="3373225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0" name="Shape 460"/>
          <p:cNvCxnSpPr/>
          <p:nvPr/>
        </p:nvCxnSpPr>
        <p:spPr>
          <a:xfrm>
            <a:off x="7880125" y="594975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Shape 461"/>
          <p:cNvCxnSpPr/>
          <p:nvPr/>
        </p:nvCxnSpPr>
        <p:spPr>
          <a:xfrm>
            <a:off x="8163400" y="3489625"/>
            <a:ext cx="3600" cy="4434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Shape 462"/>
          <p:cNvCxnSpPr/>
          <p:nvPr/>
        </p:nvCxnSpPr>
        <p:spPr>
          <a:xfrm>
            <a:off x="7942750" y="3708175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147975" y="14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Single Traffic Light Code (</a:t>
            </a:r>
            <a:r>
              <a:rPr lang="en">
                <a:solidFill>
                  <a:srgbClr val="000000"/>
                </a:solidFill>
              </a:rPr>
              <a:t>1/2</a:t>
            </a:r>
            <a:r>
              <a:rPr lang="en">
                <a:solidFill>
                  <a:srgbClr val="000000"/>
                </a:solidFill>
              </a:rPr>
              <a:t>)</a:t>
            </a:r>
            <a:endParaRPr/>
          </a:p>
        </p:txBody>
      </p:sp>
      <p:pic>
        <p:nvPicPr>
          <p:cNvPr id="468" name="Shape 4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1864" l="0" r="0" t="0"/>
          <a:stretch/>
        </p:blipFill>
        <p:spPr>
          <a:xfrm>
            <a:off x="2738768" y="1419328"/>
            <a:ext cx="5929800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382875" y="1476625"/>
            <a:ext cx="15648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 for LED pin #’s</a:t>
            </a:r>
            <a:endParaRPr sz="2000"/>
          </a:p>
        </p:txBody>
      </p:sp>
      <p:sp>
        <p:nvSpPr>
          <p:cNvPr id="470" name="Shape 470"/>
          <p:cNvSpPr txBox="1"/>
          <p:nvPr/>
        </p:nvSpPr>
        <p:spPr>
          <a:xfrm>
            <a:off x="147975" y="3254327"/>
            <a:ext cx="22263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Configures LED pin to be an OUTPUT</a:t>
            </a:r>
            <a:endParaRPr sz="2000"/>
          </a:p>
        </p:txBody>
      </p:sp>
      <p:sp>
        <p:nvSpPr>
          <p:cNvPr id="471" name="Shape 471"/>
          <p:cNvSpPr/>
          <p:nvPr/>
        </p:nvSpPr>
        <p:spPr>
          <a:xfrm>
            <a:off x="2606175" y="1419325"/>
            <a:ext cx="132600" cy="8739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Shape 472"/>
          <p:cNvCxnSpPr>
            <a:stCxn id="471" idx="1"/>
            <a:endCxn id="469" idx="3"/>
          </p:cNvCxnSpPr>
          <p:nvPr/>
        </p:nvCxnSpPr>
        <p:spPr>
          <a:xfrm rot="10800000">
            <a:off x="1947675" y="1856275"/>
            <a:ext cx="658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Shape 473"/>
          <p:cNvSpPr/>
          <p:nvPr/>
        </p:nvSpPr>
        <p:spPr>
          <a:xfrm>
            <a:off x="2895900" y="3182200"/>
            <a:ext cx="132600" cy="8739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4" name="Shape 474"/>
          <p:cNvCxnSpPr/>
          <p:nvPr/>
        </p:nvCxnSpPr>
        <p:spPr>
          <a:xfrm rot="10800000">
            <a:off x="2237400" y="3619150"/>
            <a:ext cx="658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147975" y="14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Single Traffic Light Code (2/2)</a:t>
            </a:r>
            <a:endParaRPr/>
          </a:p>
        </p:txBody>
      </p:sp>
      <p:sp>
        <p:nvSpPr>
          <p:cNvPr id="480" name="Shape 480"/>
          <p:cNvSpPr txBox="1"/>
          <p:nvPr/>
        </p:nvSpPr>
        <p:spPr>
          <a:xfrm>
            <a:off x="147975" y="1626550"/>
            <a:ext cx="26535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that runs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LEDs are turned on and off like a traffic light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= LED 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= LED OFF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3397275" y="911350"/>
            <a:ext cx="132600" cy="36579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Shape 482"/>
          <p:cNvCxnSpPr/>
          <p:nvPr/>
        </p:nvCxnSpPr>
        <p:spPr>
          <a:xfrm rot="10800000">
            <a:off x="2738775" y="2671625"/>
            <a:ext cx="658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3" name="Shape 48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38134"/>
          <a:stretch/>
        </p:blipFill>
        <p:spPr>
          <a:xfrm>
            <a:off x="3610000" y="716900"/>
            <a:ext cx="5058600" cy="4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your code to the board</a:t>
            </a:r>
            <a:endParaRPr/>
          </a:p>
        </p:txBody>
      </p:sp>
      <p:pic>
        <p:nvPicPr>
          <p:cNvPr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888" y="1197262"/>
            <a:ext cx="6792900" cy="331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Shape 490"/>
          <p:cNvCxnSpPr>
            <a:stCxn id="491" idx="3"/>
          </p:cNvCxnSpPr>
          <p:nvPr/>
        </p:nvCxnSpPr>
        <p:spPr>
          <a:xfrm>
            <a:off x="1864688" y="3017462"/>
            <a:ext cx="1356600" cy="363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sp>
        <p:nvSpPr>
          <p:cNvPr id="491" name="Shape 491"/>
          <p:cNvSpPr txBox="1"/>
          <p:nvPr/>
        </p:nvSpPr>
        <p:spPr>
          <a:xfrm>
            <a:off x="126488" y="2601512"/>
            <a:ext cx="1738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Click here to upload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457201" y="330869"/>
            <a:ext cx="7336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000000"/>
                </a:solidFill>
              </a:rPr>
              <a:t>How do intersections work?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7" name="Shape 497"/>
          <p:cNvSpPr txBox="1"/>
          <p:nvPr/>
        </p:nvSpPr>
        <p:spPr>
          <a:xfrm>
            <a:off x="362852" y="888719"/>
            <a:ext cx="3301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 One</a:t>
            </a:r>
            <a:endParaRPr sz="1100"/>
          </a:p>
        </p:txBody>
      </p:sp>
      <p:sp>
        <p:nvSpPr>
          <p:cNvPr id="498" name="Shape 498"/>
          <p:cNvSpPr txBox="1"/>
          <p:nvPr/>
        </p:nvSpPr>
        <p:spPr>
          <a:xfrm>
            <a:off x="5515378" y="888719"/>
            <a:ext cx="301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 Two</a:t>
            </a:r>
            <a:endParaRPr sz="1100"/>
          </a:p>
        </p:txBody>
      </p:sp>
      <p:sp>
        <p:nvSpPr>
          <p:cNvPr id="499" name="Shape 499"/>
          <p:cNvSpPr/>
          <p:nvPr/>
        </p:nvSpPr>
        <p:spPr>
          <a:xfrm>
            <a:off x="1540565" y="1451113"/>
            <a:ext cx="924300" cy="90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red1</a:t>
            </a:r>
            <a:endParaRPr sz="1100"/>
          </a:p>
        </p:txBody>
      </p:sp>
      <p:sp>
        <p:nvSpPr>
          <p:cNvPr id="500" name="Shape 500"/>
          <p:cNvSpPr/>
          <p:nvPr/>
        </p:nvSpPr>
        <p:spPr>
          <a:xfrm>
            <a:off x="1551276" y="2433219"/>
            <a:ext cx="924300" cy="904500"/>
          </a:xfrm>
          <a:prstGeom prst="ellipse">
            <a:avLst/>
          </a:prstGeom>
          <a:solidFill>
            <a:srgbClr val="FFFE1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yellow1</a:t>
            </a:r>
            <a:endParaRPr sz="1100"/>
          </a:p>
        </p:txBody>
      </p:sp>
      <p:sp>
        <p:nvSpPr>
          <p:cNvPr id="501" name="Shape 501"/>
          <p:cNvSpPr/>
          <p:nvPr/>
        </p:nvSpPr>
        <p:spPr>
          <a:xfrm>
            <a:off x="1551276" y="3415325"/>
            <a:ext cx="924300" cy="90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green1</a:t>
            </a:r>
            <a:endParaRPr sz="1100"/>
          </a:p>
        </p:txBody>
      </p:sp>
      <p:sp>
        <p:nvSpPr>
          <p:cNvPr id="502" name="Shape 502"/>
          <p:cNvSpPr/>
          <p:nvPr/>
        </p:nvSpPr>
        <p:spPr>
          <a:xfrm>
            <a:off x="6560036" y="1451113"/>
            <a:ext cx="924300" cy="90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red2</a:t>
            </a:r>
            <a:endParaRPr sz="1100"/>
          </a:p>
        </p:txBody>
      </p:sp>
      <p:sp>
        <p:nvSpPr>
          <p:cNvPr id="503" name="Shape 503"/>
          <p:cNvSpPr/>
          <p:nvPr/>
        </p:nvSpPr>
        <p:spPr>
          <a:xfrm>
            <a:off x="6560036" y="2433219"/>
            <a:ext cx="924300" cy="904500"/>
          </a:xfrm>
          <a:prstGeom prst="ellipse">
            <a:avLst/>
          </a:prstGeom>
          <a:solidFill>
            <a:srgbClr val="FFFE19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yellow2</a:t>
            </a:r>
            <a:endParaRPr sz="1100"/>
          </a:p>
        </p:txBody>
      </p:sp>
      <p:sp>
        <p:nvSpPr>
          <p:cNvPr id="504" name="Shape 504"/>
          <p:cNvSpPr/>
          <p:nvPr/>
        </p:nvSpPr>
        <p:spPr>
          <a:xfrm>
            <a:off x="6560036" y="3415325"/>
            <a:ext cx="924300" cy="90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green1</a:t>
            </a:r>
            <a:endParaRPr sz="1100"/>
          </a:p>
        </p:txBody>
      </p:sp>
      <p:sp>
        <p:nvSpPr>
          <p:cNvPr id="505" name="Shape 505"/>
          <p:cNvSpPr txBox="1"/>
          <p:nvPr/>
        </p:nvSpPr>
        <p:spPr>
          <a:xfrm>
            <a:off x="3046448" y="1665861"/>
            <a:ext cx="29319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 Two stays red while Light One goes from green to yellow to red.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 One stays red while Light Two goes from green to yellow to red</a:t>
            </a:r>
            <a:endParaRPr sz="1100"/>
          </a:p>
        </p:txBody>
      </p:sp>
      <p:cxnSp>
        <p:nvCxnSpPr>
          <p:cNvPr id="506" name="Shape 506"/>
          <p:cNvCxnSpPr/>
          <p:nvPr/>
        </p:nvCxnSpPr>
        <p:spPr>
          <a:xfrm>
            <a:off x="5978491" y="1903343"/>
            <a:ext cx="392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07" name="Shape 507"/>
          <p:cNvCxnSpPr/>
          <p:nvPr/>
        </p:nvCxnSpPr>
        <p:spPr>
          <a:xfrm>
            <a:off x="2584279" y="3051313"/>
            <a:ext cx="392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Traffic Light Intersection Circuit</a:t>
            </a:r>
            <a:endParaRPr/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63" y="1017725"/>
            <a:ext cx="5640475" cy="40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7198675" y="9729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Negative Side</a:t>
            </a:r>
            <a:endParaRPr sz="3000"/>
          </a:p>
        </p:txBody>
      </p:sp>
      <p:sp>
        <p:nvSpPr>
          <p:cNvPr id="515" name="Shape 515"/>
          <p:cNvSpPr txBox="1"/>
          <p:nvPr/>
        </p:nvSpPr>
        <p:spPr>
          <a:xfrm>
            <a:off x="7261300" y="2254225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80000"/>
                </a:solidFill>
              </a:rPr>
              <a:t>Positive Side</a:t>
            </a:r>
            <a:endParaRPr sz="3000">
              <a:solidFill>
                <a:srgbClr val="980000"/>
              </a:solidFill>
            </a:endParaRPr>
          </a:p>
        </p:txBody>
      </p:sp>
      <p:cxnSp>
        <p:nvCxnSpPr>
          <p:cNvPr id="516" name="Shape 516"/>
          <p:cNvCxnSpPr/>
          <p:nvPr/>
        </p:nvCxnSpPr>
        <p:spPr>
          <a:xfrm rot="10800000">
            <a:off x="6017375" y="2322013"/>
            <a:ext cx="1473600" cy="475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Shape 517"/>
          <p:cNvCxnSpPr/>
          <p:nvPr/>
        </p:nvCxnSpPr>
        <p:spPr>
          <a:xfrm flipH="1">
            <a:off x="6104675" y="1624975"/>
            <a:ext cx="1353900" cy="435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Shape 518"/>
          <p:cNvSpPr/>
          <p:nvPr/>
        </p:nvSpPr>
        <p:spPr>
          <a:xfrm>
            <a:off x="7730275" y="260025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7792900" y="3373225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0" name="Shape 520"/>
          <p:cNvCxnSpPr/>
          <p:nvPr/>
        </p:nvCxnSpPr>
        <p:spPr>
          <a:xfrm>
            <a:off x="7880125" y="594975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Shape 521"/>
          <p:cNvCxnSpPr/>
          <p:nvPr/>
        </p:nvCxnSpPr>
        <p:spPr>
          <a:xfrm>
            <a:off x="8163400" y="3489625"/>
            <a:ext cx="3600" cy="4434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Shape 522"/>
          <p:cNvCxnSpPr/>
          <p:nvPr/>
        </p:nvCxnSpPr>
        <p:spPr>
          <a:xfrm>
            <a:off x="7942750" y="3708175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2399460" y="2839812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FFFE1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yellow1 HIGH</a:t>
            </a:r>
            <a:endParaRPr sz="1100"/>
          </a:p>
        </p:txBody>
      </p:sp>
      <p:sp>
        <p:nvSpPr>
          <p:cNvPr id="528" name="Shape 528"/>
          <p:cNvSpPr/>
          <p:nvPr/>
        </p:nvSpPr>
        <p:spPr>
          <a:xfrm>
            <a:off x="2399460" y="1880483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green1 HIGH</a:t>
            </a:r>
            <a:endParaRPr sz="1100"/>
          </a:p>
        </p:txBody>
      </p:sp>
      <p:sp>
        <p:nvSpPr>
          <p:cNvPr id="529" name="Shape 529"/>
          <p:cNvSpPr/>
          <p:nvPr/>
        </p:nvSpPr>
        <p:spPr>
          <a:xfrm>
            <a:off x="1062645" y="1880483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red1 LOW</a:t>
            </a:r>
            <a:endParaRPr sz="1100"/>
          </a:p>
        </p:txBody>
      </p:sp>
      <p:sp>
        <p:nvSpPr>
          <p:cNvPr id="530" name="Shape 530"/>
          <p:cNvSpPr/>
          <p:nvPr/>
        </p:nvSpPr>
        <p:spPr>
          <a:xfrm>
            <a:off x="1062645" y="2839812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green1 LOW</a:t>
            </a:r>
            <a:endParaRPr sz="1100"/>
          </a:p>
        </p:txBody>
      </p:sp>
      <p:sp>
        <p:nvSpPr>
          <p:cNvPr id="531" name="Shape 531"/>
          <p:cNvSpPr/>
          <p:nvPr/>
        </p:nvSpPr>
        <p:spPr>
          <a:xfrm>
            <a:off x="1062645" y="3799140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FFFE1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yellow1 LOW</a:t>
            </a:r>
            <a:endParaRPr sz="1100"/>
          </a:p>
        </p:txBody>
      </p:sp>
      <p:sp>
        <p:nvSpPr>
          <p:cNvPr id="532" name="Shape 532"/>
          <p:cNvSpPr/>
          <p:nvPr/>
        </p:nvSpPr>
        <p:spPr>
          <a:xfrm>
            <a:off x="2399460" y="3799140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red1 HIGH</a:t>
            </a:r>
            <a:endParaRPr sz="1100"/>
          </a:p>
        </p:txBody>
      </p:sp>
      <p:sp>
        <p:nvSpPr>
          <p:cNvPr id="533" name="Shape 533"/>
          <p:cNvSpPr/>
          <p:nvPr/>
        </p:nvSpPr>
        <p:spPr>
          <a:xfrm>
            <a:off x="1062645" y="934797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red1 HIGH</a:t>
            </a:r>
            <a:endParaRPr sz="1100"/>
          </a:p>
        </p:txBody>
      </p:sp>
      <p:sp>
        <p:nvSpPr>
          <p:cNvPr id="534" name="Shape 534"/>
          <p:cNvSpPr/>
          <p:nvPr/>
        </p:nvSpPr>
        <p:spPr>
          <a:xfrm>
            <a:off x="2399460" y="934797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red2 HIGH</a:t>
            </a:r>
            <a:endParaRPr sz="1100"/>
          </a:p>
        </p:txBody>
      </p:sp>
      <p:sp>
        <p:nvSpPr>
          <p:cNvPr id="535" name="Shape 535"/>
          <p:cNvSpPr/>
          <p:nvPr/>
        </p:nvSpPr>
        <p:spPr>
          <a:xfrm>
            <a:off x="1991956" y="1565764"/>
            <a:ext cx="815100" cy="258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delay</a:t>
            </a:r>
            <a:endParaRPr sz="1100"/>
          </a:p>
        </p:txBody>
      </p:sp>
      <p:sp>
        <p:nvSpPr>
          <p:cNvPr id="536" name="Shape 536"/>
          <p:cNvSpPr/>
          <p:nvPr/>
        </p:nvSpPr>
        <p:spPr>
          <a:xfrm>
            <a:off x="1991956" y="2526095"/>
            <a:ext cx="815100" cy="258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delay</a:t>
            </a:r>
            <a:endParaRPr sz="1100"/>
          </a:p>
        </p:txBody>
      </p:sp>
      <p:sp>
        <p:nvSpPr>
          <p:cNvPr id="537" name="Shape 537"/>
          <p:cNvSpPr/>
          <p:nvPr/>
        </p:nvSpPr>
        <p:spPr>
          <a:xfrm>
            <a:off x="1991956" y="3486426"/>
            <a:ext cx="815100" cy="258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delay</a:t>
            </a:r>
            <a:endParaRPr sz="1100"/>
          </a:p>
        </p:txBody>
      </p:sp>
      <p:sp>
        <p:nvSpPr>
          <p:cNvPr id="538" name="Shape 538"/>
          <p:cNvSpPr/>
          <p:nvPr/>
        </p:nvSpPr>
        <p:spPr>
          <a:xfrm>
            <a:off x="1991956" y="4446757"/>
            <a:ext cx="815100" cy="258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delay</a:t>
            </a:r>
            <a:endParaRPr sz="1100"/>
          </a:p>
        </p:txBody>
      </p:sp>
      <p:cxnSp>
        <p:nvCxnSpPr>
          <p:cNvPr id="539" name="Shape 539"/>
          <p:cNvCxnSpPr/>
          <p:nvPr/>
        </p:nvCxnSpPr>
        <p:spPr>
          <a:xfrm>
            <a:off x="3254228" y="1565323"/>
            <a:ext cx="0" cy="25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0" name="Shape 540"/>
          <p:cNvCxnSpPr/>
          <p:nvPr/>
        </p:nvCxnSpPr>
        <p:spPr>
          <a:xfrm>
            <a:off x="3254228" y="2526095"/>
            <a:ext cx="0" cy="25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1" name="Shape 541"/>
          <p:cNvCxnSpPr/>
          <p:nvPr/>
        </p:nvCxnSpPr>
        <p:spPr>
          <a:xfrm>
            <a:off x="3254228" y="3486426"/>
            <a:ext cx="0" cy="25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2" name="Shape 542"/>
          <p:cNvCxnSpPr/>
          <p:nvPr/>
        </p:nvCxnSpPr>
        <p:spPr>
          <a:xfrm>
            <a:off x="1688812" y="1565322"/>
            <a:ext cx="0" cy="25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3" name="Shape 543"/>
          <p:cNvCxnSpPr/>
          <p:nvPr/>
        </p:nvCxnSpPr>
        <p:spPr>
          <a:xfrm>
            <a:off x="1688812" y="2526094"/>
            <a:ext cx="0" cy="25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4" name="Shape 544"/>
          <p:cNvCxnSpPr/>
          <p:nvPr/>
        </p:nvCxnSpPr>
        <p:spPr>
          <a:xfrm>
            <a:off x="1688812" y="3486425"/>
            <a:ext cx="0" cy="25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45" name="Shape 545"/>
          <p:cNvSpPr/>
          <p:nvPr/>
        </p:nvSpPr>
        <p:spPr>
          <a:xfrm>
            <a:off x="5342200" y="934797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red2 LOW</a:t>
            </a:r>
            <a:endParaRPr sz="1100"/>
          </a:p>
        </p:txBody>
      </p:sp>
      <p:sp>
        <p:nvSpPr>
          <p:cNvPr id="546" name="Shape 546"/>
          <p:cNvSpPr/>
          <p:nvPr/>
        </p:nvSpPr>
        <p:spPr>
          <a:xfrm>
            <a:off x="6678254" y="934797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green2 HIGH</a:t>
            </a:r>
            <a:endParaRPr sz="1100"/>
          </a:p>
        </p:txBody>
      </p:sp>
      <p:sp>
        <p:nvSpPr>
          <p:cNvPr id="547" name="Shape 547"/>
          <p:cNvSpPr/>
          <p:nvPr/>
        </p:nvSpPr>
        <p:spPr>
          <a:xfrm>
            <a:off x="5342200" y="1894126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green2 LOW</a:t>
            </a:r>
            <a:endParaRPr sz="1100"/>
          </a:p>
        </p:txBody>
      </p:sp>
      <p:sp>
        <p:nvSpPr>
          <p:cNvPr id="548" name="Shape 548"/>
          <p:cNvSpPr/>
          <p:nvPr/>
        </p:nvSpPr>
        <p:spPr>
          <a:xfrm>
            <a:off x="6678254" y="1904008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FFFE1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yellow2 HIGH</a:t>
            </a:r>
            <a:endParaRPr sz="1100"/>
          </a:p>
        </p:txBody>
      </p:sp>
      <p:sp>
        <p:nvSpPr>
          <p:cNvPr id="549" name="Shape 549"/>
          <p:cNvSpPr/>
          <p:nvPr/>
        </p:nvSpPr>
        <p:spPr>
          <a:xfrm>
            <a:off x="5342200" y="2839812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FFFE1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yellow2 LOW</a:t>
            </a:r>
            <a:endParaRPr sz="1100"/>
          </a:p>
        </p:txBody>
      </p:sp>
      <p:sp>
        <p:nvSpPr>
          <p:cNvPr id="550" name="Shape 550"/>
          <p:cNvSpPr/>
          <p:nvPr/>
        </p:nvSpPr>
        <p:spPr>
          <a:xfrm>
            <a:off x="6678254" y="2839812"/>
            <a:ext cx="1252200" cy="566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 red2 HIGH</a:t>
            </a:r>
            <a:endParaRPr sz="1100"/>
          </a:p>
        </p:txBody>
      </p:sp>
      <p:sp>
        <p:nvSpPr>
          <p:cNvPr id="551" name="Shape 551"/>
          <p:cNvSpPr/>
          <p:nvPr/>
        </p:nvSpPr>
        <p:spPr>
          <a:xfrm>
            <a:off x="6270751" y="1563911"/>
            <a:ext cx="815100" cy="258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delay</a:t>
            </a:r>
            <a:endParaRPr sz="1100"/>
          </a:p>
        </p:txBody>
      </p:sp>
      <p:sp>
        <p:nvSpPr>
          <p:cNvPr id="552" name="Shape 552"/>
          <p:cNvSpPr/>
          <p:nvPr/>
        </p:nvSpPr>
        <p:spPr>
          <a:xfrm>
            <a:off x="6263295" y="2512677"/>
            <a:ext cx="815100" cy="258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delay</a:t>
            </a:r>
            <a:endParaRPr sz="1100"/>
          </a:p>
        </p:txBody>
      </p:sp>
      <p:sp>
        <p:nvSpPr>
          <p:cNvPr id="553" name="Shape 553"/>
          <p:cNvSpPr/>
          <p:nvPr/>
        </p:nvSpPr>
        <p:spPr>
          <a:xfrm>
            <a:off x="6270751" y="3480538"/>
            <a:ext cx="815100" cy="258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delay</a:t>
            </a:r>
            <a:endParaRPr sz="1100"/>
          </a:p>
        </p:txBody>
      </p:sp>
      <p:cxnSp>
        <p:nvCxnSpPr>
          <p:cNvPr id="554" name="Shape 554"/>
          <p:cNvCxnSpPr/>
          <p:nvPr/>
        </p:nvCxnSpPr>
        <p:spPr>
          <a:xfrm>
            <a:off x="5893068" y="1565321"/>
            <a:ext cx="0" cy="25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55" name="Shape 555"/>
          <p:cNvCxnSpPr/>
          <p:nvPr/>
        </p:nvCxnSpPr>
        <p:spPr>
          <a:xfrm>
            <a:off x="7493267" y="1565320"/>
            <a:ext cx="0" cy="25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56" name="Shape 556"/>
          <p:cNvCxnSpPr/>
          <p:nvPr/>
        </p:nvCxnSpPr>
        <p:spPr>
          <a:xfrm>
            <a:off x="5893068" y="2526093"/>
            <a:ext cx="0" cy="25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57" name="Shape 557"/>
          <p:cNvCxnSpPr/>
          <p:nvPr/>
        </p:nvCxnSpPr>
        <p:spPr>
          <a:xfrm>
            <a:off x="7528054" y="2526093"/>
            <a:ext cx="0" cy="25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58" name="Shape 558"/>
          <p:cNvCxnSpPr/>
          <p:nvPr/>
        </p:nvCxnSpPr>
        <p:spPr>
          <a:xfrm>
            <a:off x="3025626" y="4576140"/>
            <a:ext cx="1043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59" name="Shape 559"/>
          <p:cNvCxnSpPr/>
          <p:nvPr/>
        </p:nvCxnSpPr>
        <p:spPr>
          <a:xfrm flipH="1" rot="10800000">
            <a:off x="4069237" y="1204440"/>
            <a:ext cx="30000" cy="3371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60" name="Shape 560"/>
          <p:cNvCxnSpPr/>
          <p:nvPr/>
        </p:nvCxnSpPr>
        <p:spPr>
          <a:xfrm>
            <a:off x="4099057" y="1204419"/>
            <a:ext cx="1085700" cy="12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61" name="Shape 561"/>
          <p:cNvSpPr/>
          <p:nvPr/>
        </p:nvSpPr>
        <p:spPr>
          <a:xfrm>
            <a:off x="5406051" y="4127414"/>
            <a:ext cx="2489700" cy="476400"/>
          </a:xfrm>
          <a:prstGeom prst="roundRect">
            <a:avLst>
              <a:gd fmla="val 16667" name="adj"/>
            </a:avLst>
          </a:prstGeom>
          <a:solidFill>
            <a:srgbClr val="26262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Loops back to beginning</a:t>
            </a:r>
            <a:endParaRPr sz="1100"/>
          </a:p>
        </p:txBody>
      </p:sp>
      <p:cxnSp>
        <p:nvCxnSpPr>
          <p:cNvPr id="562" name="Shape 562"/>
          <p:cNvCxnSpPr/>
          <p:nvPr/>
        </p:nvCxnSpPr>
        <p:spPr>
          <a:xfrm>
            <a:off x="6693163" y="3824200"/>
            <a:ext cx="0" cy="25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63" name="Shape 563"/>
          <p:cNvSpPr txBox="1"/>
          <p:nvPr>
            <p:ph type="title"/>
          </p:nvPr>
        </p:nvSpPr>
        <p:spPr>
          <a:xfrm>
            <a:off x="581951" y="356369"/>
            <a:ext cx="7336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000000"/>
                </a:solidFill>
              </a:rPr>
              <a:t>Traffic Light Intersection Pseudo Code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type="title"/>
          </p:nvPr>
        </p:nvSpPr>
        <p:spPr>
          <a:xfrm>
            <a:off x="581951" y="356369"/>
            <a:ext cx="7336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000000"/>
                </a:solidFill>
              </a:rPr>
              <a:t>Traffic Light Intersection 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69" name="Shape 5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9800" y="928525"/>
            <a:ext cx="3006900" cy="40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809475" y="1258075"/>
            <a:ext cx="15648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 for LED pin #’s</a:t>
            </a:r>
            <a:endParaRPr sz="2000"/>
          </a:p>
        </p:txBody>
      </p:sp>
      <p:sp>
        <p:nvSpPr>
          <p:cNvPr id="571" name="Shape 571"/>
          <p:cNvSpPr txBox="1"/>
          <p:nvPr/>
        </p:nvSpPr>
        <p:spPr>
          <a:xfrm>
            <a:off x="411500" y="3619852"/>
            <a:ext cx="22263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Configures LED pin to be an OUTPUT</a:t>
            </a:r>
            <a:endParaRPr sz="2000"/>
          </a:p>
        </p:txBody>
      </p:sp>
      <p:sp>
        <p:nvSpPr>
          <p:cNvPr id="572" name="Shape 572"/>
          <p:cNvSpPr/>
          <p:nvPr/>
        </p:nvSpPr>
        <p:spPr>
          <a:xfrm>
            <a:off x="3427200" y="928525"/>
            <a:ext cx="132600" cy="14184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3" name="Shape 573"/>
          <p:cNvCxnSpPr>
            <a:stCxn id="572" idx="1"/>
            <a:endCxn id="570" idx="3"/>
          </p:cNvCxnSpPr>
          <p:nvPr/>
        </p:nvCxnSpPr>
        <p:spPr>
          <a:xfrm rot="10800000">
            <a:off x="2374200" y="1637725"/>
            <a:ext cx="1053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Shape 574"/>
          <p:cNvSpPr/>
          <p:nvPr/>
        </p:nvSpPr>
        <p:spPr>
          <a:xfrm>
            <a:off x="3294600" y="3381950"/>
            <a:ext cx="132600" cy="13497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5" name="Shape 575"/>
          <p:cNvCxnSpPr/>
          <p:nvPr/>
        </p:nvCxnSpPr>
        <p:spPr>
          <a:xfrm rot="10800000">
            <a:off x="2637788" y="4056800"/>
            <a:ext cx="658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581951" y="356369"/>
            <a:ext cx="7336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000000"/>
                </a:solidFill>
              </a:rPr>
              <a:t>Traffic Light Intersection 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81" name="Shape 5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3601" y="830177"/>
            <a:ext cx="3605700" cy="41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47975" y="1626550"/>
            <a:ext cx="26535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that runs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LEDs are turned on and off like a traffic light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= LED 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= LED OFF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3397275" y="911350"/>
            <a:ext cx="132600" cy="40542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Shape 584"/>
          <p:cNvCxnSpPr/>
          <p:nvPr/>
        </p:nvCxnSpPr>
        <p:spPr>
          <a:xfrm rot="10800000">
            <a:off x="2738775" y="2671625"/>
            <a:ext cx="658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622" l="53535" r="0" t="1224"/>
          <a:stretch/>
        </p:blipFill>
        <p:spPr>
          <a:xfrm>
            <a:off x="5521200" y="1354126"/>
            <a:ext cx="2496850" cy="36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b="0" l="0" r="55339" t="2572"/>
          <a:stretch/>
        </p:blipFill>
        <p:spPr>
          <a:xfrm>
            <a:off x="1346056" y="1354138"/>
            <a:ext cx="2639032" cy="364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2110125" y="900050"/>
            <a:ext cx="1110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Front</a:t>
            </a:r>
            <a:endParaRPr b="1" sz="2400"/>
          </a:p>
        </p:txBody>
      </p:sp>
      <p:sp>
        <p:nvSpPr>
          <p:cNvPr id="128" name="Shape 128"/>
          <p:cNvSpPr txBox="1"/>
          <p:nvPr/>
        </p:nvSpPr>
        <p:spPr>
          <a:xfrm>
            <a:off x="6214175" y="900050"/>
            <a:ext cx="1110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Back</a:t>
            </a:r>
            <a:endParaRPr b="1"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581951" y="356369"/>
            <a:ext cx="7336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000000"/>
                </a:solidFill>
              </a:rPr>
              <a:t>Traffic Light Intersection 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90" name="Shape 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2525" y="853800"/>
            <a:ext cx="3163200" cy="42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 txBox="1"/>
          <p:nvPr/>
        </p:nvSpPr>
        <p:spPr>
          <a:xfrm>
            <a:off x="147975" y="1626550"/>
            <a:ext cx="26535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that runs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LEDs are turned on and off like a traffic light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= LED 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= LED OFF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3397275" y="911350"/>
            <a:ext cx="132600" cy="41793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3" name="Shape 593"/>
          <p:cNvCxnSpPr/>
          <p:nvPr/>
        </p:nvCxnSpPr>
        <p:spPr>
          <a:xfrm rot="10800000">
            <a:off x="2738775" y="2671625"/>
            <a:ext cx="658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your code to the board</a:t>
            </a:r>
            <a:endParaRPr/>
          </a:p>
        </p:txBody>
      </p:sp>
      <p:pic>
        <p:nvPicPr>
          <p:cNvPr id="599" name="Shape 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888" y="1197262"/>
            <a:ext cx="6792900" cy="331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Shape 600"/>
          <p:cNvCxnSpPr>
            <a:stCxn id="601" idx="3"/>
          </p:cNvCxnSpPr>
          <p:nvPr/>
        </p:nvCxnSpPr>
        <p:spPr>
          <a:xfrm>
            <a:off x="1864688" y="3017462"/>
            <a:ext cx="1356600" cy="363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sp>
        <p:nvSpPr>
          <p:cNvPr id="601" name="Shape 601"/>
          <p:cNvSpPr txBox="1"/>
          <p:nvPr/>
        </p:nvSpPr>
        <p:spPr>
          <a:xfrm>
            <a:off x="126488" y="2601512"/>
            <a:ext cx="1738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Click here to upload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 </a:t>
            </a:r>
            <a:endParaRPr sz="7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Arduino Reference Links</a:t>
            </a:r>
            <a:endParaRPr/>
          </a:p>
        </p:txBody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4"/>
              </a:rPr>
              <a:t>void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5"/>
              </a:rPr>
              <a:t>setup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6"/>
              </a:rPr>
              <a:t>pinMode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7"/>
              </a:rPr>
              <a:t>loop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8"/>
              </a:rPr>
              <a:t>digitalWrite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9"/>
              </a:rPr>
              <a:t>delay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Breadboard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71150" y="533675"/>
            <a:ext cx="4840275" cy="40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474400" y="1273400"/>
            <a:ext cx="39576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Outside edges:</a:t>
            </a:r>
            <a:r>
              <a:rPr lang="en" sz="2400"/>
              <a:t> pins are connected </a:t>
            </a:r>
            <a:r>
              <a:rPr b="1" lang="en" sz="2400"/>
              <a:t>vertically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Inside rows:</a:t>
            </a:r>
            <a:r>
              <a:rPr lang="en" sz="2400"/>
              <a:t> pins are connected </a:t>
            </a:r>
            <a:r>
              <a:rPr b="1" lang="en" sz="2400"/>
              <a:t>horizontally </a:t>
            </a:r>
            <a:r>
              <a:rPr lang="en" sz="2400"/>
              <a:t>with a break down the center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1210975"/>
            <a:ext cx="8520600" cy="3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Try to connect 2 wires on the breadboard!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Microcontroller</a:t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977" y="1114563"/>
            <a:ext cx="29760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4069216" y="3819891"/>
            <a:ext cx="216900" cy="840900"/>
          </a:xfrm>
          <a:prstGeom prst="leftBrace">
            <a:avLst>
              <a:gd fmla="val 442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2430225" y="3934375"/>
            <a:ext cx="163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Analog INPUTS</a:t>
            </a:r>
            <a:endParaRPr/>
          </a:p>
        </p:txBody>
      </p:sp>
      <p:sp>
        <p:nvSpPr>
          <p:cNvPr id="149" name="Shape 149"/>
          <p:cNvSpPr/>
          <p:nvPr/>
        </p:nvSpPr>
        <p:spPr>
          <a:xfrm flipH="1">
            <a:off x="7302134" y="2754581"/>
            <a:ext cx="216900" cy="1877100"/>
          </a:xfrm>
          <a:prstGeom prst="leftBrace">
            <a:avLst>
              <a:gd fmla="val 198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7478725" y="3252884"/>
            <a:ext cx="14109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Digital I\O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1200" u="none">
                <a:latin typeface="Arial"/>
                <a:ea typeface="Arial"/>
                <a:cs typeface="Arial"/>
                <a:sym typeface="Arial"/>
              </a:rPr>
              <a:t>PWM(3, 5, 6, 9, 10, 11)</a:t>
            </a:r>
            <a:endParaRPr/>
          </a:p>
        </p:txBody>
      </p:sp>
      <p:sp>
        <p:nvSpPr>
          <p:cNvPr id="151" name="Shape 151"/>
          <p:cNvSpPr/>
          <p:nvPr/>
        </p:nvSpPr>
        <p:spPr>
          <a:xfrm flipH="1" rot="-5400000">
            <a:off x="4696984" y="843357"/>
            <a:ext cx="206700" cy="387000"/>
          </a:xfrm>
          <a:prstGeom prst="leftBrace">
            <a:avLst>
              <a:gd fmla="val 1008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4169325" y="611525"/>
            <a:ext cx="1410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PWR IN</a:t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5244823" y="300225"/>
            <a:ext cx="2351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USB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(to Computer)</a:t>
            </a:r>
            <a:endParaRPr/>
          </a:p>
        </p:txBody>
      </p:sp>
      <p:sp>
        <p:nvSpPr>
          <p:cNvPr id="154" name="Shape 154"/>
          <p:cNvSpPr/>
          <p:nvPr/>
        </p:nvSpPr>
        <p:spPr>
          <a:xfrm flipH="1" rot="-5400000">
            <a:off x="6317186" y="843357"/>
            <a:ext cx="206700" cy="387000"/>
          </a:xfrm>
          <a:prstGeom prst="leftBrace">
            <a:avLst>
              <a:gd fmla="val 1008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/>
          <p:nvPr/>
        </p:nvSpPr>
        <p:spPr>
          <a:xfrm flipH="1">
            <a:off x="7302134" y="2193891"/>
            <a:ext cx="216900" cy="280200"/>
          </a:xfrm>
          <a:prstGeom prst="leftBrace">
            <a:avLst>
              <a:gd fmla="val 1327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4069216" y="3067632"/>
            <a:ext cx="216900" cy="626100"/>
          </a:xfrm>
          <a:prstGeom prst="leftBrace">
            <a:avLst>
              <a:gd fmla="val 595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2540725" y="3120200"/>
            <a:ext cx="1528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POWER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1200" u="none">
                <a:latin typeface="Arial"/>
                <a:ea typeface="Arial"/>
                <a:cs typeface="Arial"/>
                <a:sym typeface="Arial"/>
              </a:rPr>
              <a:t>5V / 3.3V / GND</a:t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7596179" y="1114569"/>
            <a:ext cx="1175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RESET</a:t>
            </a:r>
            <a:endParaRPr/>
          </a:p>
        </p:txBody>
      </p:sp>
      <p:cxnSp>
        <p:nvCxnSpPr>
          <p:cNvPr id="159" name="Shape 159"/>
          <p:cNvCxnSpPr/>
          <p:nvPr/>
        </p:nvCxnSpPr>
        <p:spPr>
          <a:xfrm flipH="1">
            <a:off x="7261875" y="1348325"/>
            <a:ext cx="266100" cy="22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0" name="Shape 160"/>
          <p:cNvSpPr txBox="1"/>
          <p:nvPr/>
        </p:nvSpPr>
        <p:spPr>
          <a:xfrm>
            <a:off x="311700" y="1348325"/>
            <a:ext cx="31836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microcontroller is a physical device </a:t>
            </a:r>
            <a:r>
              <a:rPr b="1" lang="en" sz="2400"/>
              <a:t>(HARDWARE)</a:t>
            </a:r>
            <a:endParaRPr b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 and Outputs</a:t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4182000" y="2528050"/>
            <a:ext cx="49338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signal </a:t>
            </a:r>
            <a:r>
              <a:rPr b="1"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going into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board.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2" y="1187363"/>
            <a:ext cx="2976000" cy="37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Shape 168"/>
          <p:cNvCxnSpPr/>
          <p:nvPr/>
        </p:nvCxnSpPr>
        <p:spPr>
          <a:xfrm rot="10800000">
            <a:off x="5708675" y="3145450"/>
            <a:ext cx="866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Shape 169"/>
          <p:cNvCxnSpPr/>
          <p:nvPr/>
        </p:nvCxnSpPr>
        <p:spPr>
          <a:xfrm rot="10800000">
            <a:off x="5753650" y="4551200"/>
            <a:ext cx="866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0" name="Shape 170"/>
          <p:cNvSpPr txBox="1"/>
          <p:nvPr>
            <p:ph idx="1" type="body"/>
          </p:nvPr>
        </p:nvSpPr>
        <p:spPr>
          <a:xfrm>
            <a:off x="4182000" y="3873925"/>
            <a:ext cx="49338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any signal </a:t>
            </a:r>
            <a:r>
              <a:rPr b="1"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exiting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board.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4414425" y="1017725"/>
            <a:ext cx="46401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94150" y="1017725"/>
            <a:ext cx="42090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7193225" y="1152475"/>
            <a:ext cx="1742100" cy="19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14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4832400" y="445025"/>
            <a:ext cx="16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065900"/>
            <a:ext cx="2599692" cy="198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b="0" l="0" r="-4329" t="0"/>
          <a:stretch/>
        </p:blipFill>
        <p:spPr>
          <a:xfrm>
            <a:off x="4541025" y="3258450"/>
            <a:ext cx="2599700" cy="14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287" y="1152475"/>
            <a:ext cx="1741975" cy="1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3138" y="3258451"/>
            <a:ext cx="1679824" cy="167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13" y="1065900"/>
            <a:ext cx="1741975" cy="17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7850" y="2949600"/>
            <a:ext cx="1694700" cy="16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9">
            <a:alphaModFix/>
          </a:blip>
          <a:srcRect b="16315" l="14113" r="7651" t="9218"/>
          <a:stretch/>
        </p:blipFill>
        <p:spPr>
          <a:xfrm>
            <a:off x="2163925" y="1069529"/>
            <a:ext cx="1822550" cy="173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88" y="2949600"/>
            <a:ext cx="1859124" cy="18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